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814" r:id="rId1"/>
  </p:sldMasterIdLst>
  <p:notesMasterIdLst>
    <p:notesMasterId r:id="rId25"/>
  </p:notesMasterIdLst>
  <p:sldIdLst>
    <p:sldId id="256" r:id="rId2"/>
    <p:sldId id="257" r:id="rId3"/>
    <p:sldId id="278" r:id="rId4"/>
    <p:sldId id="258" r:id="rId5"/>
    <p:sldId id="259" r:id="rId6"/>
    <p:sldId id="260" r:id="rId7"/>
    <p:sldId id="281" r:id="rId8"/>
    <p:sldId id="273" r:id="rId9"/>
    <p:sldId id="261" r:id="rId10"/>
    <p:sldId id="264" r:id="rId11"/>
    <p:sldId id="263" r:id="rId12"/>
    <p:sldId id="262" r:id="rId13"/>
    <p:sldId id="265" r:id="rId14"/>
    <p:sldId id="267" r:id="rId15"/>
    <p:sldId id="266" r:id="rId16"/>
    <p:sldId id="282" r:id="rId17"/>
    <p:sldId id="275" r:id="rId18"/>
    <p:sldId id="268" r:id="rId19"/>
    <p:sldId id="269" r:id="rId20"/>
    <p:sldId id="274" r:id="rId21"/>
    <p:sldId id="270" r:id="rId22"/>
    <p:sldId id="272" r:id="rId23"/>
    <p:sldId id="276" r:id="rId24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סגנון ביניים 2 - הדגשה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157" autoAdjust="0"/>
    <p:restoredTop sz="78246" autoAdjust="0"/>
  </p:normalViewPr>
  <p:slideViewPr>
    <p:cSldViewPr>
      <p:cViewPr>
        <p:scale>
          <a:sx n="95" d="100"/>
          <a:sy n="95" d="100"/>
        </p:scale>
        <p:origin x="101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16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8BDE6E-CC10-8E46-95CA-57DF4C7F4ED2}" type="datetimeFigureOut">
              <a:rPr lang="en-US" smtClean="0"/>
              <a:t>12/19/16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60CBDD-B203-5444-94FA-359B9310BE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817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488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079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93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60CBDD-B203-5444-94FA-359B9310BE4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55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326001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8092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807028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206598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5661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41343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617504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1413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44583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00390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7553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0444203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931352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5189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988722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131971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45048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E7438E1-117D-44FB-AC24-B79D899BA877}" type="datetimeFigureOut">
              <a:rPr lang="he-IL" smtClean="0"/>
              <a:t>י"ט.כסלו.תשע"ז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22AC9-109E-4E4D-92F9-530E51D9A3A2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4519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15" r:id="rId1"/>
    <p:sldLayoutId id="2147483816" r:id="rId2"/>
    <p:sldLayoutId id="2147483817" r:id="rId3"/>
    <p:sldLayoutId id="2147483818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31" r:id="rId17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tiff"/><Relationship Id="rId5" Type="http://schemas.openxmlformats.org/officeDocument/2006/relationships/image" Target="../media/image25.tiff"/><Relationship Id="rId6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257114" y="0"/>
            <a:ext cx="8636496" cy="2564904"/>
          </a:xfrm>
        </p:spPr>
        <p:txBody>
          <a:bodyPr>
            <a:normAutofit/>
          </a:bodyPr>
          <a:lstStyle/>
          <a:p>
            <a:pPr algn="ctr" rtl="1"/>
            <a:r>
              <a:rPr lang="he-IL" dirty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37276" cy="6858000"/>
          </a:xfrm>
          <a:prstGeom prst="rect">
            <a:avLst/>
          </a:prstGeom>
        </p:spPr>
      </p:pic>
      <p:sp>
        <p:nvSpPr>
          <p:cNvPr id="6" name="Rectangle 6"/>
          <p:cNvSpPr>
            <a:spLocks noGrp="1"/>
          </p:cNvSpPr>
          <p:nvPr>
            <p:ph type="subTitle" idx="1"/>
          </p:nvPr>
        </p:nvSpPr>
        <p:spPr>
          <a:xfrm>
            <a:off x="107504" y="4465094"/>
            <a:ext cx="3722494" cy="18261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Liron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Z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luf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Eyal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Fridman</a:t>
            </a:r>
            <a:endParaRPr lang="en-US" sz="3200" b="1" dirty="0" smtClean="0">
              <a:ln w="50800"/>
              <a:latin typeface="Geneva" charset="0"/>
              <a:ea typeface="Geneva" charset="0"/>
              <a:cs typeface="Geneva" charset="0"/>
            </a:endParaRPr>
          </a:p>
          <a:p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Omri</a:t>
            </a:r>
            <a:r>
              <a:rPr lang="en-US" sz="3200" b="1" dirty="0" smtClean="0">
                <a:ln w="50800"/>
                <a:latin typeface="Geneva" charset="0"/>
                <a:ea typeface="Geneva" charset="0"/>
                <a:cs typeface="Geneva" charset="0"/>
              </a:rPr>
              <a:t> Ben </a:t>
            </a:r>
            <a:r>
              <a:rPr lang="en-US" sz="3200" b="1" dirty="0" err="1">
                <a:ln w="50800"/>
                <a:latin typeface="Geneva" charset="0"/>
                <a:ea typeface="Geneva" charset="0"/>
                <a:cs typeface="Geneva" charset="0"/>
              </a:rPr>
              <a:t>S</a:t>
            </a:r>
            <a:r>
              <a:rPr lang="en-US" sz="3200" b="1" dirty="0" err="1" smtClean="0">
                <a:ln w="50800"/>
                <a:latin typeface="Geneva" charset="0"/>
                <a:ea typeface="Geneva" charset="0"/>
                <a:cs typeface="Geneva" charset="0"/>
              </a:rPr>
              <a:t>hitrit</a:t>
            </a:r>
            <a:endParaRPr lang="en-US" sz="3200" b="1" dirty="0">
              <a:ln w="50800"/>
              <a:latin typeface="Geneva" charset="0"/>
              <a:ea typeface="Geneva" charset="0"/>
              <a:cs typeface="Geneva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932914" y="405289"/>
            <a:ext cx="6936514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אפליקציית שליטה</a:t>
            </a:r>
            <a:r>
              <a:rPr lang="en-US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6600" dirty="0"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</a:effectLst>
                <a:latin typeface="Varela Round" charset="0"/>
                <a:ea typeface="Varela Round" charset="0"/>
                <a:cs typeface="Varela Round" charset="0"/>
              </a:rPr>
              <a:t>למשקל כלי שינוע	</a:t>
            </a:r>
            <a:endParaRPr lang="en-US" sz="6600" b="0" cap="none" spc="0" dirty="0">
              <a:ln w="0"/>
              <a:solidFill>
                <a:schemeClr val="tx1"/>
              </a:solidFill>
              <a:effectLst>
                <a:glow rad="63500">
                  <a:schemeClr val="accent1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5039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הצגת מערכת הניהול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122" name="Picture 2" descr="C:\Users\User\Desktop\Misc-Web-Databas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704" y="1489348"/>
            <a:ext cx="1379736" cy="137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3568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DB</a:t>
            </a:r>
            <a:endParaRPr lang="he-IL" dirty="0"/>
          </a:p>
        </p:txBody>
      </p:sp>
      <p:pic>
        <p:nvPicPr>
          <p:cNvPr id="5123" name="Picture 3" descr="C:\Users\User\Desktop\server_901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04" y="1489348"/>
            <a:ext cx="903744" cy="118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חץ למעלה-למטה 4"/>
          <p:cNvSpPr/>
          <p:nvPr/>
        </p:nvSpPr>
        <p:spPr>
          <a:xfrm rot="2279414">
            <a:off x="5512491" y="2696910"/>
            <a:ext cx="475362" cy="161044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pic>
        <p:nvPicPr>
          <p:cNvPr id="5124" name="Picture 4" descr="C:\Users\User\Desktop\13225273-Home-Electronic-Devices-connected-to-cloud-server-Note-All-Devices-design-and-all-screen-interface-g-Stock-Photo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440" y="4221088"/>
            <a:ext cx="3337768" cy="2503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24200" y="2876188"/>
            <a:ext cx="1523752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Server</a:t>
            </a:r>
            <a:endParaRPr lang="he-IL" dirty="0"/>
          </a:p>
        </p:txBody>
      </p:sp>
      <p:sp>
        <p:nvSpPr>
          <p:cNvPr id="10" name="חץ למעלה-למטה 9"/>
          <p:cNvSpPr/>
          <p:nvPr/>
        </p:nvSpPr>
        <p:spPr>
          <a:xfrm rot="5400000">
            <a:off x="4272736" y="972230"/>
            <a:ext cx="486196" cy="2521054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5177218" y="4429224"/>
            <a:ext cx="114590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356775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982199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התחברות מנהל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988840"/>
            <a:ext cx="7971855" cy="3696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2720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91264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הניהול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ראשי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3076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088" y="2573136"/>
            <a:ext cx="6711950" cy="3154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527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משתמשים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12348" y="2052638"/>
            <a:ext cx="554142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268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619672" y="4995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הזמנות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56792"/>
            <a:ext cx="5977533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956648" y="3331964"/>
            <a:ext cx="2088232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הזמנה ניתן לראות האם היא טרם בוצעה לפי  עמודת ה"סטטוס"</a:t>
            </a:r>
          </a:p>
        </p:txBody>
      </p:sp>
      <p:cxnSp>
        <p:nvCxnSpPr>
          <p:cNvPr id="7" name="מחבר חץ ישר 6"/>
          <p:cNvCxnSpPr/>
          <p:nvPr/>
        </p:nvCxnSpPr>
        <p:spPr>
          <a:xfrm flipH="1">
            <a:off x="5733504" y="3501008"/>
            <a:ext cx="1368152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1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548366" y="120258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מערכת 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הניהול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צפייה ועריכה של מוצרים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1556792"/>
            <a:ext cx="655272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56648" y="1628800"/>
            <a:ext cx="2088232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לכל מוצר הקיים במערכת ניתן לראות את מספר הברקוד שלו , מיקומו במחסן,  כמות במלאי ומשקל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971600" y="2564904"/>
            <a:ext cx="6434856" cy="4320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" name="מחבר חץ ישר 6"/>
          <p:cNvCxnSpPr/>
          <p:nvPr/>
        </p:nvCxnSpPr>
        <p:spPr>
          <a:xfrm flipH="1">
            <a:off x="5076056" y="2780928"/>
            <a:ext cx="2330400" cy="21602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" name="מחבר חץ ישר 7"/>
          <p:cNvCxnSpPr/>
          <p:nvPr/>
        </p:nvCxnSpPr>
        <p:spPr>
          <a:xfrm flipH="1" flipV="1">
            <a:off x="5940152" y="3140968"/>
            <a:ext cx="1800200" cy="1440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3755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 rtl="1"/>
            <a:r>
              <a:rPr lang="he-IL" sz="5400" smtClean="0">
                <a:latin typeface="Varela Round" charset="0"/>
                <a:ea typeface="Varela Round" charset="0"/>
                <a:cs typeface="Varela Round" charset="0"/>
              </a:rPr>
              <a:t>ארכיטקטורה-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700808"/>
            <a:ext cx="2067094" cy="4195762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104" y="4365104"/>
            <a:ext cx="3349886" cy="22227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912" y="1505217"/>
            <a:ext cx="1944216" cy="2333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9332" y="1347047"/>
            <a:ext cx="2251100" cy="2728606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2822670" y="2924944"/>
            <a:ext cx="1245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364088" y="2944763"/>
            <a:ext cx="12452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822670" y="5157192"/>
            <a:ext cx="33866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2825109" y="5345582"/>
            <a:ext cx="33842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386474" y="3127025"/>
            <a:ext cx="11805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2822670" y="3125087"/>
            <a:ext cx="13496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3311848" y="4682213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HTTP Protocol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348310" y="2476895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TCP Socket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752020" y="2484961"/>
            <a:ext cx="2412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dirty="0" smtClean="0"/>
              <a:t>RS232 </a:t>
            </a:r>
            <a:r>
              <a:rPr lang="en-US" dirty="0" smtClean="0"/>
              <a:t>Serial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519220" y="3814117"/>
            <a:ext cx="26283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algn="ctr" defTabSz="914400" rtl="0" eaLnBrk="1" latinLnBrk="0" hangingPunct="1"/>
            <a:r>
              <a:rPr lang="en-US" sz="1200" dirty="0" smtClean="0"/>
              <a:t>Wireless Serial Server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186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95636" y="422531"/>
            <a:ext cx="7055380" cy="140053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איך הכול 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800722"/>
            <a:ext cx="2719976" cy="1628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681451"/>
            <a:ext cx="1656184" cy="2539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33573" y="2139127"/>
            <a:ext cx="785818" cy="785818"/>
          </a:xfrm>
          <a:prstGeom prst="rect">
            <a:avLst/>
          </a:prstGeom>
          <a:noFill/>
        </p:spPr>
      </p:pic>
      <p:cxnSp>
        <p:nvCxnSpPr>
          <p:cNvPr id="6" name="מחבר חץ ישר 5"/>
          <p:cNvCxnSpPr>
            <a:stCxn id="5" idx="1"/>
            <a:endCxn id="12" idx="3"/>
          </p:cNvCxnSpPr>
          <p:nvPr/>
        </p:nvCxnSpPr>
        <p:spPr>
          <a:xfrm flipH="1">
            <a:off x="6787920" y="2532036"/>
            <a:ext cx="1545653" cy="8282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04302" y="1650118"/>
            <a:ext cx="2022180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מנהל מזין הזמנות</a:t>
            </a:r>
          </a:p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למערכת ניהול</a:t>
            </a:r>
          </a:p>
        </p:txBody>
      </p:sp>
      <p:pic>
        <p:nvPicPr>
          <p:cNvPr id="13" name="Picture 2" descr="C:\Users\Administrator\Downloads\Client-ic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19872" y="5805264"/>
            <a:ext cx="785818" cy="785818"/>
          </a:xfrm>
          <a:prstGeom prst="rect">
            <a:avLst/>
          </a:prstGeom>
          <a:noFill/>
        </p:spPr>
      </p:pic>
      <p:cxnSp>
        <p:nvCxnSpPr>
          <p:cNvPr id="14" name="מחבר חץ ישר 13"/>
          <p:cNvCxnSpPr/>
          <p:nvPr/>
        </p:nvCxnSpPr>
        <p:spPr>
          <a:xfrm flipH="1">
            <a:off x="2123728" y="2708920"/>
            <a:ext cx="1872208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/>
          <p:cNvCxnSpPr>
            <a:stCxn id="13" idx="1"/>
            <a:endCxn id="15" idx="2"/>
          </p:cNvCxnSpPr>
          <p:nvPr/>
        </p:nvCxnSpPr>
        <p:spPr>
          <a:xfrm flipH="1" flipV="1">
            <a:off x="1295636" y="4221088"/>
            <a:ext cx="2124236" cy="1977085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267745" y="4631611"/>
            <a:ext cx="205427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עובד המחסן מלקט את ההזמנה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078511" y="1414532"/>
            <a:ext cx="202218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ההזמנות מתממשקות עם המכשיר של עובד המחסן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515" y="4451950"/>
            <a:ext cx="3734809" cy="2139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1569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259632" y="221041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כניסת משתמש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921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85633" y="2051131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948264" y="2282979"/>
            <a:ext cx="2088232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להיכנס למערכת דרך שם משתמש וסיסמא</a:t>
            </a:r>
          </a:p>
        </p:txBody>
      </p:sp>
      <p:cxnSp>
        <p:nvCxnSpPr>
          <p:cNvPr id="6" name="מחבר חץ ישר 5"/>
          <p:cNvCxnSpPr/>
          <p:nvPr/>
        </p:nvCxnSpPr>
        <p:spPr>
          <a:xfrm flipH="1">
            <a:off x="5148064" y="2954560"/>
            <a:ext cx="1800200" cy="8555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6976" y="4535854"/>
            <a:ext cx="1728192" cy="1711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96" y="4282519"/>
            <a:ext cx="3384376" cy="19314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72468" y="1867481"/>
            <a:ext cx="2088232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בנוסף קיימת אפשרות להתחבר לאפליקציה דרך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NFC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על ידי הצמדת התג לגב המכשיר</a:t>
            </a:r>
            <a:endParaRPr lang="en-US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85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371504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מסך המשימות של העובד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76207" y="2492530"/>
            <a:ext cx="2357059" cy="4195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700355" y="2703736"/>
            <a:ext cx="3301318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כל עובד בתחילת יום מקבל משימות לביצוע עליו לבחור באחת המשימות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07" y="2459391"/>
            <a:ext cx="229552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 flipH="1">
            <a:off x="2555776" y="3968189"/>
            <a:ext cx="3888433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018866" y="4070417"/>
            <a:ext cx="2664296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לאחר בחירת משימה מתבצע חיבור למשקל </a:t>
            </a:r>
          </a:p>
        </p:txBody>
      </p:sp>
    </p:spTree>
    <p:extLst>
      <p:ext uri="{BB962C8B-B14F-4D97-AF65-F5344CB8AC3E}">
        <p14:creationId xmlns:p14="http://schemas.microsoft.com/office/powerpoint/2010/main" val="392637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/>
          </a:bodyPr>
          <a:lstStyle/>
          <a:p>
            <a:pPr algn="ctr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משקל בכלי שינוע?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1115616" y="846138"/>
            <a:ext cx="7467600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endParaRPr lang="en-US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באמצעות מערכת שקילה בכלי שינוע ניתן לשקול בכל מקום - מעין מאזניים ניידות.</a:t>
            </a:r>
          </a:p>
          <a:p>
            <a:pPr marL="0" indent="0" algn="r" rtl="1">
              <a:buNone/>
            </a:pPr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לעומת: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מאזניים סטטיים סטנדרטים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אשר נמצאים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ברצפה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או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במקום קבוע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אחר</a:t>
            </a:r>
            <a:r>
              <a:rPr lang="he-IL" sz="2600" dirty="0">
                <a:latin typeface="Varela Round" charset="0"/>
                <a:ea typeface="Varela Round" charset="0"/>
                <a:cs typeface="Varela Round" charset="0"/>
              </a:rPr>
              <a:t>.</a:t>
            </a: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algn="r" rtl="1"/>
            <a:endParaRPr lang="he-IL" sz="2600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85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1331640" y="67163"/>
            <a:ext cx="7055380" cy="1400530"/>
          </a:xfrm>
        </p:spPr>
        <p:txBody>
          <a:bodyPr>
            <a:normAutofit/>
          </a:bodyPr>
          <a:lstStyle/>
          <a:p>
            <a:pPr algn="ctr"/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dirty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ליקוט פריט, סריקת ברקוד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1627" y="2247505"/>
            <a:ext cx="3672408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ניתן לקלוט פריט דרך סריקת ברקוד או הכנסתו ידנית 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7314" y="3284984"/>
            <a:ext cx="4987628" cy="308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14376"/>
            <a:ext cx="3347864" cy="5220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7" name="מחבר חץ ישר 6"/>
          <p:cNvCxnSpPr/>
          <p:nvPr/>
        </p:nvCxnSpPr>
        <p:spPr>
          <a:xfrm>
            <a:off x="1475656" y="3645024"/>
            <a:ext cx="2592288" cy="9361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958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2068612"/>
            <a:ext cx="2276475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שקילה חופשית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060848"/>
            <a:ext cx="2295525" cy="412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מחבר חץ ישר 13"/>
          <p:cNvCxnSpPr>
            <a:endCxn id="11271" idx="0"/>
          </p:cNvCxnSpPr>
          <p:nvPr/>
        </p:nvCxnSpPr>
        <p:spPr>
          <a:xfrm flipH="1">
            <a:off x="4501390" y="3554896"/>
            <a:ext cx="2086833" cy="104411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9792" y="4599012"/>
            <a:ext cx="2703195" cy="140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מחבר חץ ישר 19"/>
          <p:cNvCxnSpPr>
            <a:stCxn id="11271" idx="0"/>
          </p:cNvCxnSpPr>
          <p:nvPr/>
        </p:nvCxnSpPr>
        <p:spPr>
          <a:xfrm flipH="1" flipV="1">
            <a:off x="2411759" y="3518892"/>
            <a:ext cx="2089631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2979093" y="2204864"/>
            <a:ext cx="2664296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האפליקציה שולחת בקשה לבקר לבצע שקילה, הבקר מבצע את השקילה ושולח את המשקל לאפליקציה 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4943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כותרת 1"/>
          <p:cNvSpPr>
            <a:spLocks noGrp="1"/>
          </p:cNvSpPr>
          <p:nvPr>
            <p:ph type="title"/>
          </p:nvPr>
        </p:nvSpPr>
        <p:spPr>
          <a:xfrm>
            <a:off x="1331640" y="242795"/>
            <a:ext cx="7467600" cy="1143000"/>
          </a:xfrm>
        </p:spPr>
        <p:txBody>
          <a:bodyPr>
            <a:noAutofit/>
          </a:bodyPr>
          <a:lstStyle/>
          <a:p>
            <a:pPr algn="ctr"/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האפליקציה</a:t>
            </a:r>
            <a:b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sz="4100" b="0" dirty="0" smtClean="0">
                <a:solidFill>
                  <a:schemeClr val="tx1"/>
                </a:solidFill>
                <a:latin typeface="Varela Round" charset="0"/>
                <a:ea typeface="Varela Round" charset="0"/>
                <a:cs typeface="Varela Round" charset="0"/>
              </a:rPr>
              <a:t>מסך השקילות שלי</a:t>
            </a:r>
            <a:endParaRPr lang="he-IL" sz="4100" b="0" dirty="0">
              <a:solidFill>
                <a:schemeClr val="tx1"/>
              </a:solidFill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12292" name="Picture 4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700808"/>
            <a:ext cx="3168352" cy="498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0" name="Picture 2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41800" y="3196140"/>
            <a:ext cx="3298825" cy="19198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מחבר חץ ישר 9"/>
          <p:cNvCxnSpPr/>
          <p:nvPr/>
        </p:nvCxnSpPr>
        <p:spPr>
          <a:xfrm>
            <a:off x="2411760" y="2924944"/>
            <a:ext cx="3816424" cy="108012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067944" y="1748899"/>
            <a:ext cx="4536504" cy="92333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0" lv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לחיצה על אחת השקילות תפתח מפה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“Go</a:t>
            </a:r>
            <a:r>
              <a:rPr lang="en-US" dirty="0">
                <a:latin typeface="Varela Round" charset="0"/>
                <a:ea typeface="Varela Round" charset="0"/>
                <a:cs typeface="Varela Round" charset="0"/>
              </a:rPr>
              <a:t>o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gle Map”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עם המיקום המדויק בו נלקחה השקילה.</a:t>
            </a:r>
            <a:r>
              <a:rPr lang="he-IL" dirty="0">
                <a:latin typeface="Varela Round" charset="0"/>
                <a:ea typeface="Varela Round" charset="0"/>
                <a:cs typeface="Varela Round" charset="0"/>
              </a:rPr>
              <a:t> </a:t>
            </a:r>
            <a:endParaRPr lang="he-IL" dirty="0" smtClean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923928" y="5733256"/>
            <a:ext cx="5112568" cy="8309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1">
            <a:spAutoFit/>
          </a:bodyPr>
          <a:lstStyle/>
          <a:p>
            <a:pPr marL="0" lvl="1" algn="ctr"/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התממשקות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עם</a:t>
            </a:r>
          </a:p>
          <a:p>
            <a:pPr marL="0" lvl="1" algn="ctr"/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  <a:r>
              <a:rPr lang="en-US" sz="2400" dirty="0">
                <a:latin typeface="Varela Round" charset="0"/>
                <a:ea typeface="Varela Round" charset="0"/>
                <a:cs typeface="Varela Round" charset="0"/>
              </a:rPr>
              <a:t>Google maps API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918944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User\Desktop\510894001001195640360no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71400"/>
            <a:ext cx="9144000" cy="7029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מלבן 4"/>
          <p:cNvSpPr/>
          <p:nvPr/>
        </p:nvSpPr>
        <p:spPr>
          <a:xfrm>
            <a:off x="2195736" y="-152300"/>
            <a:ext cx="8604448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96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THE END</a:t>
            </a:r>
            <a:endParaRPr lang="he-IL" sz="9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874822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>
            <a:normAutofit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מוטיבציה ע״י דוגמא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251520" y="1196752"/>
            <a:ext cx="8352928" cy="485313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b="1" dirty="0" smtClean="0">
                <a:latin typeface="Varela Round" charset="0"/>
                <a:ea typeface="Varela Round" charset="0"/>
                <a:cs typeface="Varela Round" charset="0"/>
              </a:rPr>
              <a:t>מצב לפני התקנת מערכת שקילה על כלי שינוע: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הכנת ההזמנה</a:t>
            </a:r>
            <a:r>
              <a:rPr lang="en-US" sz="26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ובדיקת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תקינותה בסיום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ע״י מאזניים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b="1" dirty="0" smtClean="0">
                <a:latin typeface="Varela Round" charset="0"/>
                <a:ea typeface="Varela Round" charset="0"/>
                <a:cs typeface="Varela Round" charset="0"/>
              </a:rPr>
              <a:t>מצב לאחר התקנת מערכת שקילה על כלי שינוע:</a:t>
            </a:r>
            <a:endParaRPr lang="he-IL" sz="2600" b="1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עבור כל פריט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בהזמנה,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נבדוק האם הוא תקני</a:t>
            </a:r>
          </a:p>
          <a:p>
            <a:pPr marL="0" indent="0" algn="r" rtl="1">
              <a:buNone/>
            </a:pPr>
            <a:endParaRPr lang="he-IL" sz="26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*</a:t>
            </a:r>
            <a:r>
              <a:rPr lang="he-IL" sz="2600" dirty="0" err="1" smtClean="0">
                <a:latin typeface="Varela Round" charset="0"/>
                <a:ea typeface="Varela Round" charset="0"/>
                <a:cs typeface="Varela Round" charset="0"/>
              </a:rPr>
              <a:t>תקני,תקינות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:</a:t>
            </a:r>
          </a:p>
          <a:p>
            <a:pPr marL="0" indent="0" algn="r" rtl="1">
              <a:buNone/>
            </a:pP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משקל פריט 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ב</a:t>
            </a:r>
            <a:r>
              <a:rPr lang="en-US" sz="2600" dirty="0" smtClean="0">
                <a:latin typeface="Varela Round" charset="0"/>
                <a:ea typeface="Varela Round" charset="0"/>
                <a:cs typeface="Varela Round" charset="0"/>
              </a:rPr>
              <a:t>DB</a:t>
            </a:r>
            <a:r>
              <a:rPr lang="he-IL" sz="2600" dirty="0" smtClean="0">
                <a:latin typeface="Varela Round" charset="0"/>
                <a:ea typeface="Varela Round" charset="0"/>
                <a:cs typeface="Varela Round" charset="0"/>
              </a:rPr>
              <a:t> = משקל בפועל</a:t>
            </a:r>
          </a:p>
        </p:txBody>
      </p:sp>
    </p:spTree>
    <p:extLst>
      <p:ext uri="{BB962C8B-B14F-4D97-AF65-F5344CB8AC3E}">
        <p14:creationId xmlns:p14="http://schemas.microsoft.com/office/powerpoint/2010/main" val="141423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03232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אפליקציית השליטה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5400" dirty="0" smtClean="0">
                <a:latin typeface="Varela Round" charset="0"/>
                <a:ea typeface="Varela Round" charset="0"/>
                <a:cs typeface="Varela Round" charset="0"/>
              </a:rPr>
              <a:t>החדשה</a:t>
            </a:r>
            <a:endParaRPr lang="he-IL" sz="5400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988549" y="1556792"/>
            <a:ext cx="7467600" cy="4525963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זולה באופן יחסי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כיוון שהיא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נתמכת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בשתי מערכות ההפעלה העיקריות לטלפונים חכמים (אנדרואיד, </a:t>
            </a:r>
            <a:r>
              <a:rPr lang="en-US" sz="2400" dirty="0" smtClean="0">
                <a:latin typeface="Varela Round" charset="0"/>
                <a:ea typeface="Varela Round" charset="0"/>
                <a:cs typeface="Varela Round" charset="0"/>
              </a:rPr>
              <a:t>iOS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), ולכן אינה דורשת קניית ציוד קצה יקר.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בעלת ממשק ידידותי למשתמש.</a:t>
            </a:r>
            <a:endParaRPr lang="he-IL" sz="2400" dirty="0">
              <a:latin typeface="Varela Round" charset="0"/>
              <a:ea typeface="Varela Round" charset="0"/>
              <a:cs typeface="Varela Round" charset="0"/>
            </a:endParaRP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ביצועי 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המערכת החדשה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טובים או שקולים לביצועי </a:t>
            </a:r>
            <a:r>
              <a:rPr lang="he-IL" sz="2400" dirty="0" err="1">
                <a:latin typeface="Varela Round" charset="0"/>
                <a:ea typeface="Varela Round" charset="0"/>
                <a:cs typeface="Varela Round" charset="0"/>
              </a:rPr>
              <a:t>המסופונים</a:t>
            </a:r>
            <a:r>
              <a:rPr lang="he-IL" sz="2400" dirty="0">
                <a:latin typeface="Varela Round" charset="0"/>
                <a:ea typeface="Varela Round" charset="0"/>
                <a:cs typeface="Varela Round" charset="0"/>
              </a:rPr>
              <a:t> והמחשבים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הניידים הקיימים.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לעובד להסתובב עם פחות ציוד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נלווה כדוגמת </a:t>
            </a: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סורק ברקוד חיצוני. </a:t>
            </a:r>
          </a:p>
          <a:p>
            <a:pPr marL="0" indent="0" algn="r" rtl="1">
              <a:buNone/>
            </a:pPr>
            <a:r>
              <a:rPr lang="he-IL" sz="2400" dirty="0" smtClean="0">
                <a:latin typeface="Varela Round" charset="0"/>
                <a:ea typeface="Varela Round" charset="0"/>
                <a:cs typeface="Varela Round" charset="0"/>
              </a:rPr>
              <a:t>מאפשרת התממשקות עם מערכת הניהול של הלקוח.</a:t>
            </a:r>
          </a:p>
        </p:txBody>
      </p:sp>
    </p:spTree>
    <p:extLst>
      <p:ext uri="{BB962C8B-B14F-4D97-AF65-F5344CB8AC3E}">
        <p14:creationId xmlns:p14="http://schemas.microsoft.com/office/powerpoint/2010/main" val="690836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47248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460153" y="1655195"/>
            <a:ext cx="7776864" cy="4685830"/>
          </a:xfrm>
        </p:spPr>
        <p:txBody>
          <a:bodyPr>
            <a:normAutofit/>
          </a:bodyPr>
          <a:lstStyle/>
          <a:p>
            <a:r>
              <a:rPr lang="en-US" sz="4400" dirty="0" smtClean="0"/>
              <a:t>Client side</a:t>
            </a:r>
            <a:endParaRPr lang="he-IL" sz="4400" dirty="0" smtClean="0"/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r>
              <a:rPr lang="he-IL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/>
              <a:t>IONIC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AngularJS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HTML5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CSS3</a:t>
            </a: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jQuery</a:t>
            </a:r>
            <a:endParaRPr lang="he-IL" sz="1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Material Design by Google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776" y="3822307"/>
            <a:ext cx="957262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297" y="2492896"/>
            <a:ext cx="682625" cy="957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366403"/>
            <a:ext cx="2935288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3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204" y="4053673"/>
            <a:ext cx="912813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616375"/>
            <a:ext cx="19367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89202" y="5443804"/>
            <a:ext cx="22860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77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467965" y="1699250"/>
            <a:ext cx="7467600" cy="4525963"/>
          </a:xfrm>
        </p:spPr>
        <p:txBody>
          <a:bodyPr>
            <a:normAutofit/>
          </a:bodyPr>
          <a:lstStyle/>
          <a:p>
            <a:r>
              <a:rPr lang="en-US" sz="4400" dirty="0" smtClean="0"/>
              <a:t>Server side</a:t>
            </a:r>
            <a:endParaRPr lang="he-IL" sz="4400" dirty="0" smtClean="0"/>
          </a:p>
          <a:p>
            <a:pPr lvl="2"/>
            <a:r>
              <a:rPr lang="en-US" dirty="0" err="1"/>
              <a:t>NodeJS</a:t>
            </a:r>
            <a:endParaRPr lang="he-IL" dirty="0" smtClean="0"/>
          </a:p>
          <a:p>
            <a:pPr lvl="2"/>
            <a:r>
              <a:rPr lang="en-US" dirty="0" err="1" smtClean="0"/>
              <a:t>ExpressJS</a:t>
            </a:r>
            <a:r>
              <a:rPr lang="en-US" dirty="0"/>
              <a:t>	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2"/>
            <a:r>
              <a:rPr lang="en-US" dirty="0"/>
              <a:t>MongoDB </a:t>
            </a:r>
            <a:endParaRPr lang="en-US" dirty="0" smtClean="0"/>
          </a:p>
          <a:p>
            <a:pPr marL="36576" indent="0">
              <a:buNone/>
            </a:pPr>
            <a:r>
              <a:rPr lang="en-US" dirty="0"/>
              <a:t>	</a:t>
            </a:r>
            <a:endParaRPr lang="he-IL" dirty="0" smtClean="0"/>
          </a:p>
        </p:txBody>
      </p:sp>
      <p:pic>
        <p:nvPicPr>
          <p:cNvPr id="6" name="Picture 6" descr="C:\projects\social-project\POWERPOINT\68747470733a2f2f692e636c6f756475702e636f6d2f7a6659366c4c376546612d3330303078333030302e706e67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24666" y="3061812"/>
            <a:ext cx="2343238" cy="710530"/>
          </a:xfrm>
          <a:prstGeom prst="rect">
            <a:avLst/>
          </a:prstGeom>
          <a:noFill/>
        </p:spPr>
      </p:pic>
      <p:pic>
        <p:nvPicPr>
          <p:cNvPr id="7" name="Picture 4" descr="C:\projects\social-project\POWERPOINT\logo-mongodb-head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81527" y="3962231"/>
            <a:ext cx="2957790" cy="845083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802" y="2178671"/>
            <a:ext cx="2614965" cy="6520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005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075240" cy="1143000"/>
          </a:xfrm>
        </p:spPr>
        <p:txBody>
          <a:bodyPr/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טכנולוגיות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נוספות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sp>
        <p:nvSpPr>
          <p:cNvPr id="5" name="מציין מיקום תוכן 2"/>
          <p:cNvSpPr>
            <a:spLocks noGrp="1"/>
          </p:cNvSpPr>
          <p:nvPr>
            <p:ph idx="1"/>
          </p:nvPr>
        </p:nvSpPr>
        <p:spPr>
          <a:xfrm>
            <a:off x="-396552" y="1916832"/>
            <a:ext cx="7467600" cy="4525963"/>
          </a:xfrm>
        </p:spPr>
        <p:txBody>
          <a:bodyPr>
            <a:normAutofit/>
          </a:bodyPr>
          <a:lstStyle/>
          <a:p>
            <a:pPr lvl="2"/>
            <a:r>
              <a:rPr lang="en-US" dirty="0" smtClean="0"/>
              <a:t>NFC</a:t>
            </a:r>
            <a:endParaRPr lang="he-IL" dirty="0" smtClean="0"/>
          </a:p>
          <a:p>
            <a:pPr lvl="2"/>
            <a:r>
              <a:rPr lang="en-US" dirty="0" smtClean="0"/>
              <a:t>MD5 Encryption</a:t>
            </a:r>
          </a:p>
          <a:p>
            <a:pPr lvl="2"/>
            <a:r>
              <a:rPr lang="en-US" dirty="0" smtClean="0"/>
              <a:t>Cordova/</a:t>
            </a:r>
            <a:r>
              <a:rPr lang="en-US" dirty="0" err="1" smtClean="0"/>
              <a:t>Phonegap</a:t>
            </a:r>
            <a:r>
              <a:rPr lang="en-US" dirty="0" smtClean="0"/>
              <a:t> </a:t>
            </a:r>
            <a:r>
              <a:rPr lang="en-US" dirty="0" smtClean="0"/>
              <a:t>Plugins:</a:t>
            </a:r>
          </a:p>
          <a:p>
            <a:pPr lvl="3"/>
            <a:r>
              <a:rPr lang="en-US" dirty="0" err="1" smtClean="0"/>
              <a:t>Cz.blocshop.socketsforcordova</a:t>
            </a:r>
            <a:r>
              <a:rPr lang="en-US" dirty="0"/>
              <a:t>	</a:t>
            </a:r>
            <a:endParaRPr lang="en-US" dirty="0" smtClean="0"/>
          </a:p>
          <a:p>
            <a:pPr lvl="3"/>
            <a:r>
              <a:rPr lang="en-US" dirty="0" err="1" smtClean="0"/>
              <a:t>Phonegap-nfc</a:t>
            </a:r>
            <a:endParaRPr lang="en-US" dirty="0" smtClean="0"/>
          </a:p>
          <a:p>
            <a:pPr lvl="3"/>
            <a:r>
              <a:rPr lang="en-US" dirty="0" err="1" smtClean="0"/>
              <a:t>Phonegap</a:t>
            </a:r>
            <a:r>
              <a:rPr lang="en-US" dirty="0" smtClean="0"/>
              <a:t>-plugin-</a:t>
            </a:r>
            <a:r>
              <a:rPr lang="en-US" dirty="0" err="1" smtClean="0"/>
              <a:t>barcodescanner</a:t>
            </a:r>
            <a:endParaRPr lang="en-US" dirty="0" smtClean="0"/>
          </a:p>
          <a:p>
            <a:pPr lvl="3"/>
            <a:r>
              <a:rPr lang="en-US" dirty="0" smtClean="0"/>
              <a:t>Cordova-plugin-vibration</a:t>
            </a:r>
          </a:p>
          <a:p>
            <a:pPr lvl="3"/>
            <a:r>
              <a:rPr lang="en-US" dirty="0" smtClean="0"/>
              <a:t>Cordova-plugin-geolocation</a:t>
            </a:r>
          </a:p>
          <a:p>
            <a:pPr lvl="3"/>
            <a:r>
              <a:rPr lang="en-US" dirty="0" smtClean="0"/>
              <a:t>Cordova-plugin-x-</a:t>
            </a:r>
            <a:r>
              <a:rPr lang="en-US" dirty="0" err="1" smtClean="0"/>
              <a:t>socialsharing</a:t>
            </a:r>
            <a:endParaRPr lang="en-US" dirty="0" smtClean="0"/>
          </a:p>
          <a:p>
            <a:pPr lvl="3"/>
            <a:r>
              <a:rPr lang="en-US" dirty="0" err="1" smtClean="0"/>
              <a:t>Com.darktalker.cordova.screenshot</a:t>
            </a:r>
            <a:endParaRPr lang="he-IL" dirty="0" smtClean="0"/>
          </a:p>
        </p:txBody>
      </p:sp>
    </p:spTree>
    <p:extLst>
      <p:ext uri="{BB962C8B-B14F-4D97-AF65-F5344CB8AC3E}">
        <p14:creationId xmlns:p14="http://schemas.microsoft.com/office/powerpoint/2010/main" val="252121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8200" y="193457"/>
            <a:ext cx="7467600" cy="1143000"/>
          </a:xfrm>
        </p:spPr>
        <p:txBody>
          <a:bodyPr>
            <a:normAutofit fontScale="90000"/>
          </a:bodyPr>
          <a:lstStyle/>
          <a:p>
            <a:pPr algn="ctr" rtl="1"/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פיתוח 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Agile</a:t>
            </a: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ועבודה עם</a:t>
            </a:r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/>
            </a:r>
            <a:br>
              <a:rPr lang="en-US" dirty="0" smtClean="0">
                <a:latin typeface="Varela Round" charset="0"/>
                <a:ea typeface="Varela Round" charset="0"/>
                <a:cs typeface="Varela Round" charset="0"/>
              </a:rPr>
            </a:br>
            <a:r>
              <a:rPr lang="he-IL" dirty="0" smtClean="0">
                <a:latin typeface="Varela Round" charset="0"/>
                <a:ea typeface="Varela Round" charset="0"/>
                <a:cs typeface="Varela Round" charset="0"/>
              </a:rPr>
              <a:t> </a:t>
            </a:r>
            <a:r>
              <a:rPr lang="en-US" dirty="0" err="1" smtClean="0">
                <a:latin typeface="Varela Round" charset="0"/>
                <a:ea typeface="Varela Round" charset="0"/>
                <a:cs typeface="Varela Round" charset="0"/>
              </a:rPr>
              <a:t>Git,Github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87623" y="2470486"/>
            <a:ext cx="7249517" cy="3877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168" y="1340768"/>
            <a:ext cx="2123995" cy="72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327486"/>
            <a:ext cx="2030932" cy="80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980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19256" cy="1143000"/>
          </a:xfrm>
        </p:spPr>
        <p:txBody>
          <a:bodyPr/>
          <a:lstStyle/>
          <a:p>
            <a:pPr algn="ctr"/>
            <a:r>
              <a:rPr lang="en-US" dirty="0" smtClean="0">
                <a:latin typeface="Varela Round" charset="0"/>
                <a:ea typeface="Varela Round" charset="0"/>
                <a:cs typeface="Varela Round" charset="0"/>
              </a:rPr>
              <a:t>NoSQL Database</a:t>
            </a:r>
            <a:endParaRPr lang="he-IL" dirty="0">
              <a:latin typeface="Varela Round" charset="0"/>
              <a:ea typeface="Varela Round" charset="0"/>
              <a:cs typeface="Varela Round" charset="0"/>
            </a:endParaRPr>
          </a:p>
        </p:txBody>
      </p:sp>
      <p:graphicFrame>
        <p:nvGraphicFramePr>
          <p:cNvPr id="4" name="מציין מיקום תוכן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45454830"/>
              </p:ext>
            </p:extLst>
          </p:nvPr>
        </p:nvGraphicFramePr>
        <p:xfrm>
          <a:off x="6156176" y="1340768"/>
          <a:ext cx="1768624" cy="2448271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400516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Items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itemName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409551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location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16183542"/>
              </p:ext>
            </p:extLst>
          </p:nvPr>
        </p:nvGraphicFramePr>
        <p:xfrm>
          <a:off x="6228184" y="4221088"/>
          <a:ext cx="1768624" cy="222504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370840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Orders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orderNumber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sku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amount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status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8655133"/>
              </p:ext>
            </p:extLst>
          </p:nvPr>
        </p:nvGraphicFramePr>
        <p:xfrm>
          <a:off x="755576" y="4221088"/>
          <a:ext cx="1768624" cy="2219960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142984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Weights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date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weight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latitude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longitude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מציין מיקום תוכן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2179314"/>
              </p:ext>
            </p:extLst>
          </p:nvPr>
        </p:nvGraphicFramePr>
        <p:xfrm>
          <a:off x="755576" y="1412776"/>
          <a:ext cx="1768624" cy="1994768"/>
        </p:xfrm>
        <a:graphic>
          <a:graphicData uri="http://schemas.openxmlformats.org/drawingml/2006/table">
            <a:tbl>
              <a:tblPr rtl="1" firstRow="1" bandRow="1">
                <a:tableStyleId>{21E4AEA4-8DFA-4A89-87EB-49C32662AFE0}</a:tableStyleId>
              </a:tblPr>
              <a:tblGrid>
                <a:gridCol w="1768624"/>
              </a:tblGrid>
              <a:tr h="511408">
                <a:tc>
                  <a:txBody>
                    <a:bodyPr/>
                    <a:lstStyle/>
                    <a:p>
                      <a:pPr algn="ctr" rtl="1"/>
                      <a:r>
                        <a:rPr lang="en-US" dirty="0" smtClean="0"/>
                        <a:t>Users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userName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smtClean="0"/>
                        <a:t>password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securityLevel</a:t>
                      </a:r>
                      <a:endParaRPr lang="he-IL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rtl="1"/>
                      <a:r>
                        <a:rPr lang="en-US" dirty="0" err="1" smtClean="0"/>
                        <a:t>nfc</a:t>
                      </a:r>
                      <a:endParaRPr lang="he-IL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מחבר חץ ישר 8"/>
          <p:cNvCxnSpPr/>
          <p:nvPr/>
        </p:nvCxnSpPr>
        <p:spPr>
          <a:xfrm flipH="1" flipV="1">
            <a:off x="4499992" y="2852936"/>
            <a:ext cx="1728192" cy="23762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מחבר חץ ישר 10"/>
          <p:cNvCxnSpPr/>
          <p:nvPr/>
        </p:nvCxnSpPr>
        <p:spPr>
          <a:xfrm flipH="1">
            <a:off x="4499992" y="1916832"/>
            <a:ext cx="1656184" cy="100811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מחבר חץ ישר 11"/>
          <p:cNvCxnSpPr/>
          <p:nvPr/>
        </p:nvCxnSpPr>
        <p:spPr>
          <a:xfrm flipV="1">
            <a:off x="2552700" y="3157736"/>
            <a:ext cx="3603476" cy="24048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/>
          <p:cNvCxnSpPr/>
          <p:nvPr/>
        </p:nvCxnSpPr>
        <p:spPr>
          <a:xfrm flipH="1" flipV="1">
            <a:off x="2483768" y="4797152"/>
            <a:ext cx="3736404" cy="753988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מחבר חץ ישר 13"/>
          <p:cNvCxnSpPr/>
          <p:nvPr/>
        </p:nvCxnSpPr>
        <p:spPr>
          <a:xfrm flipH="1" flipV="1">
            <a:off x="2483768" y="2060848"/>
            <a:ext cx="3736404" cy="3490292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0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6840</TotalTime>
  <Words>383</Words>
  <Application>Microsoft Macintosh PowerPoint</Application>
  <PresentationFormat>On-screen Show (4:3)</PresentationFormat>
  <Paragraphs>120</Paragraphs>
  <Slides>23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Century Gothic</vt:lpstr>
      <vt:lpstr>Geneva</vt:lpstr>
      <vt:lpstr>Times New Roman</vt:lpstr>
      <vt:lpstr>Varela Round</vt:lpstr>
      <vt:lpstr>Wingdings 3</vt:lpstr>
      <vt:lpstr>Arial</vt:lpstr>
      <vt:lpstr>Ion</vt:lpstr>
      <vt:lpstr> </vt:lpstr>
      <vt:lpstr>משקל בכלי שינוע?</vt:lpstr>
      <vt:lpstr>מוטיבציה ע״י דוגמא</vt:lpstr>
      <vt:lpstr>אפליקציית השליטה החדשה</vt:lpstr>
      <vt:lpstr>טכנולוגיות</vt:lpstr>
      <vt:lpstr>טכנולוגיות</vt:lpstr>
      <vt:lpstr>טכנולוגיות נוספות</vt:lpstr>
      <vt:lpstr>פיתוח Agile ועבודה עם  Git,Github</vt:lpstr>
      <vt:lpstr>NoSQL Database</vt:lpstr>
      <vt:lpstr>הצגת מערכת הניהול</vt:lpstr>
      <vt:lpstr>מערכת הניהול מסך התחברות מנהל</vt:lpstr>
      <vt:lpstr>מערכת הניהול מסך ראשי</vt:lpstr>
      <vt:lpstr>מערכת הניהול צפייה ועריכה של משתמשים</vt:lpstr>
      <vt:lpstr>מערכת הניהול צפייה ועריכה של הזמנות</vt:lpstr>
      <vt:lpstr>מערכת הניהול צפייה ועריכה של מוצרים</vt:lpstr>
      <vt:lpstr>ארכיטקטורה- אפליקציה</vt:lpstr>
      <vt:lpstr>איך הכול עובד</vt:lpstr>
      <vt:lpstr>האפליקציה מסך כניסת משתמש</vt:lpstr>
      <vt:lpstr>האפליקציה מסך המשימות של העובד</vt:lpstr>
      <vt:lpstr>האפליקציה ליקוט פריט, סריקת ברקוד</vt:lpstr>
      <vt:lpstr>האפליקציה מסך שקילה חופשית</vt:lpstr>
      <vt:lpstr>האפליקציה מסך השקילות שלי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omri ben shitrit</dc:creator>
  <cp:lastModifiedBy>Liron Zluf</cp:lastModifiedBy>
  <cp:revision>80</cp:revision>
  <dcterms:created xsi:type="dcterms:W3CDTF">2016-11-15T10:09:06Z</dcterms:created>
  <dcterms:modified xsi:type="dcterms:W3CDTF">2016-12-19T08:58:24Z</dcterms:modified>
</cp:coreProperties>
</file>